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5"/>
  </p:notesMasterIdLst>
  <p:sldIdLst>
    <p:sldId id="256" r:id="rId2"/>
    <p:sldId id="268" r:id="rId3"/>
    <p:sldId id="267" r:id="rId4"/>
    <p:sldId id="257" r:id="rId5"/>
    <p:sldId id="258" r:id="rId6"/>
    <p:sldId id="259" r:id="rId7"/>
    <p:sldId id="261" r:id="rId8"/>
    <p:sldId id="260" r:id="rId9"/>
    <p:sldId id="269" r:id="rId10"/>
    <p:sldId id="270" r:id="rId11"/>
    <p:sldId id="266" r:id="rId12"/>
    <p:sldId id="265" r:id="rId13"/>
    <p:sldId id="271" r:id="rId1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 horzBarState="maximized">
    <p:restoredLeft sz="15620"/>
    <p:restoredTop sz="70809" autoAdjust="0"/>
  </p:normalViewPr>
  <p:slideViewPr>
    <p:cSldViewPr>
      <p:cViewPr varScale="1">
        <p:scale>
          <a:sx n="38" d="100"/>
          <a:sy n="38" d="100"/>
        </p:scale>
        <p:origin x="466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BF8C6F8-1A94-4B4D-9CC2-42DDBA5FB8C4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10890FF-B7D1-48D0-BD2B-12F3AAD08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0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purpose of this presentation is to provide you with an overview of </a:t>
            </a:r>
            <a:r>
              <a:rPr lang="en-US" dirty="0" err="1" smtClean="0"/>
              <a:t>VoK</a:t>
            </a:r>
            <a:r>
              <a:rPr lang="en-US" dirty="0" smtClean="0"/>
              <a:t>, our mission, the progress</a:t>
            </a:r>
            <a:r>
              <a:rPr lang="en-US" baseline="0" dirty="0" smtClean="0"/>
              <a:t> we’ve made thus far toward opening for business early next year, and some of the services and social activities we’d like to offer our members, and communities as a whole.</a:t>
            </a:r>
          </a:p>
          <a:p>
            <a:r>
              <a:rPr lang="en-US" baseline="0" dirty="0" smtClean="0"/>
              <a:t>We’ll begin with a brief description of what Villages are and why they’ve become so popular (answer Q why do we need a Village anyway), before talking about our own Village and then answering any questions or concerns you may have. </a:t>
            </a:r>
          </a:p>
          <a:p>
            <a:r>
              <a:rPr lang="en-US" baseline="0" dirty="0" smtClean="0"/>
              <a:t>One important thing at start: if Parkwood decides they’d like to join us, we’ll give serious consideration to including the whole community—even that part’s that in the 20814 zip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890FF-B7D1-48D0-BD2B-12F3AAD08D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67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local organizations: Seabury Resources for Aging, Crossway Montessori School,</a:t>
            </a:r>
            <a:r>
              <a:rPr lang="en-US" baseline="0" dirty="0" smtClean="0"/>
              <a:t> Temple Emmanuel, JSSA and will businesses, local hospitals and rehab centers as well as churches </a:t>
            </a:r>
          </a:p>
          <a:p>
            <a:r>
              <a:rPr lang="en-US" baseline="0" dirty="0" smtClean="0"/>
              <a:t>GROWS is an organization of service providers for seniors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890FF-B7D1-48D0-BD2B-12F3AAD08D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1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890FF-B7D1-48D0-BD2B-12F3AAD08D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83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Parkwood</a:t>
            </a:r>
            <a:r>
              <a:rPr lang="en-US" baseline="0" dirty="0" smtClean="0"/>
              <a:t> would be wonderful addition to </a:t>
            </a:r>
            <a:r>
              <a:rPr lang="en-US" baseline="0" smtClean="0"/>
              <a:t>our Village.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890FF-B7D1-48D0-BD2B-12F3AAD08D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90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890FF-B7D1-48D0-BD2B-12F3AAD08D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98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890FF-B7D1-48D0-BD2B-12F3AAD08D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5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the philosophy behind the concept of reality of villages? </a:t>
            </a:r>
          </a:p>
          <a:p>
            <a:r>
              <a:rPr lang="en-US" dirty="0" smtClean="0"/>
              <a:t>They</a:t>
            </a:r>
            <a:r>
              <a:rPr lang="en-US" baseline="0" dirty="0" smtClean="0"/>
              <a:t> are unique because they are tailored to meet the specific needs of the community they serve.</a:t>
            </a:r>
          </a:p>
          <a:p>
            <a:r>
              <a:rPr lang="en-US" baseline="0" dirty="0" smtClean="0"/>
              <a:t>This is the case in MD, where we have a 1-street village, villages covering zip codes, like SS, and other villages encompassing whole counties like Columbia and Howard County.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890FF-B7D1-48D0-BD2B-12F3AAD08D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60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 smtClean="0"/>
              <a:t> In our area, gold standards are Capitol Hill, and</a:t>
            </a:r>
            <a:r>
              <a:rPr lang="en-US" baseline="0" dirty="0" smtClean="0"/>
              <a:t> Chevy Chase at Home</a:t>
            </a:r>
            <a:endParaRPr lang="en-US" dirty="0" smtClean="0"/>
          </a:p>
          <a:p>
            <a:r>
              <a:rPr lang="en-US" dirty="0" smtClean="0"/>
              <a:t>In the Washington Metro Area, #s jumped from 5-40 between 2010 and 2015 </a:t>
            </a:r>
          </a:p>
          <a:p>
            <a:r>
              <a:rPr lang="en-US" dirty="0" smtClean="0"/>
              <a:t>MC is the only county nationwide with a Village Coordinator: </a:t>
            </a:r>
            <a:r>
              <a:rPr lang="en-US" dirty="0" err="1" smtClean="0"/>
              <a:t>Pazit</a:t>
            </a:r>
            <a:r>
              <a:rPr lang="en-US" dirty="0" smtClean="0"/>
              <a:t> Aviv who has given us tremendous help throughout our short history</a:t>
            </a:r>
          </a:p>
          <a:p>
            <a:r>
              <a:rPr lang="en-US" dirty="0" smtClean="0"/>
              <a:t>--Local support: WAVE, local villages like SS and CH Chase at Home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890FF-B7D1-48D0-BD2B-12F3AAD08D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02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 smtClean="0"/>
              <a:t>--When</a:t>
            </a:r>
            <a:r>
              <a:rPr lang="en-US" baseline="0" dirty="0" smtClean="0"/>
              <a:t> no friends or relative to help them, many seniors end up in horrid nursing homes: assisted living too expensive; much happier in own homes where they’re more independent/in control </a:t>
            </a:r>
          </a:p>
          <a:p>
            <a:pPr defTabSz="966612">
              <a:defRPr/>
            </a:pPr>
            <a:r>
              <a:rPr lang="en-US" baseline="0" dirty="0" smtClean="0"/>
              <a:t>Recent  report of old man starving; finally calls 911 for help—huge response.</a:t>
            </a:r>
          </a:p>
          <a:p>
            <a:pPr defTabSz="966612">
              <a:defRPr/>
            </a:pPr>
            <a:r>
              <a:rPr lang="en-US" dirty="0" smtClean="0"/>
              <a:t>Nationwide study sponsored by UC Berkeley School of Social Work: reducing social isolation (depression and poor health); enabling older members to stay longer in their homes &amp; be more independent, increased engagement in social and educational activities—new friendships. 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Example from SS: help I got changing our light bulbs in kitchen, shoveling our snow.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Found while members benefited, even more to volunteers – doing something useful/meaningful/making new friends.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Villages can also benefit younger people: e.g., for parents; pick up kids or take them to evening activities; bring home-cooked meals to give them a break—do grocery shopping or help children with homework.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890FF-B7D1-48D0-BD2B-12F3AAD08D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14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other words, we aim to enhance the quality of life of </a:t>
            </a:r>
            <a:r>
              <a:rPr lang="en-US" dirty="0" err="1" smtClean="0"/>
              <a:t>VoK</a:t>
            </a:r>
            <a:r>
              <a:rPr lang="en-US" baseline="0" dirty="0" smtClean="0"/>
              <a:t> residents and communities as a whole: thus we offer not only services to assist people but also social and educational activities they’d like to have.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Younger residents also face many challenges and may not have friends or relatives living close by to help them with such things as the demands of child-raising and work, or if they live alone, providing assistance if they’re sick. I asked a lovely young woman with two children whether she’d like a home-cooked meal – she said “you bet” – tutoring, taking children to soccer games, piano lessons, etc. may be v. helpful.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890FF-B7D1-48D0-BD2B-12F3AAD08D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61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 smtClean="0"/>
              <a:t>To the docs, for errands/groceries, meetings, visiting friends, taking kids to after school activities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890FF-B7D1-48D0-BD2B-12F3AAD08D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76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890FF-B7D1-48D0-BD2B-12F3AAD08D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27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started in Sept. 2014 with a small meeting at my house in RCH. From then, we’ve grown into an organization representing 3 Kensington communities (RCH, KH, KG) along with other members from </a:t>
            </a:r>
            <a:r>
              <a:rPr lang="en-US" dirty="0" err="1" smtClean="0"/>
              <a:t>ToK</a:t>
            </a:r>
            <a:r>
              <a:rPr lang="en-US" dirty="0" smtClean="0"/>
              <a:t>, Parkwood, and RC Palisades) – eventually all of Kensington. We have 13 members </a:t>
            </a:r>
          </a:p>
          <a:p>
            <a:r>
              <a:rPr lang="en-US" dirty="0" smtClean="0"/>
              <a:t>Partners currently include Seabury Resources for Aging, Kensington Park Senior</a:t>
            </a:r>
            <a:r>
              <a:rPr lang="en-US" baseline="0" dirty="0" smtClean="0"/>
              <a:t> </a:t>
            </a:r>
            <a:r>
              <a:rPr lang="en-US" dirty="0" smtClean="0"/>
              <a:t>Community, Crossways/Montessori School, Temple Emmanuel – PLANS ARE TO CONTINUE OUTREACH TO RELIGIOUS, SOCIAL SERVICES, AND BUSINESS ORGANIZATIONS TO ESTABLISH MUTUALLY BENEFICIAL RELATIONSHIPS</a:t>
            </a:r>
          </a:p>
          <a:p>
            <a:r>
              <a:rPr lang="en-US" dirty="0" smtClean="0"/>
              <a:t>--Civic Associations: KH, here tonight, RCHCA, and Chevy Chase View</a:t>
            </a:r>
          </a:p>
          <a:p>
            <a:r>
              <a:rPr lang="en-US" dirty="0" smtClean="0"/>
              <a:t>--Other work includes developing brochures for distribution at local events like tonight.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890FF-B7D1-48D0-BD2B-12F3AAD08D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12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93D3-ABFD-4C26-B51D-8DD4957521B2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C46B7-FC03-4D7F-9E03-8F465F660B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93D3-ABFD-4C26-B51D-8DD4957521B2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C46B7-FC03-4D7F-9E03-8F465F660B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93D3-ABFD-4C26-B51D-8DD4957521B2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C46B7-FC03-4D7F-9E03-8F465F660B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93D3-ABFD-4C26-B51D-8DD4957521B2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C46B7-FC03-4D7F-9E03-8F465F660B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93D3-ABFD-4C26-B51D-8DD4957521B2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C46B7-FC03-4D7F-9E03-8F465F660B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93D3-ABFD-4C26-B51D-8DD4957521B2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C46B7-FC03-4D7F-9E03-8F465F660B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93D3-ABFD-4C26-B51D-8DD4957521B2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C46B7-FC03-4D7F-9E03-8F465F660B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93D3-ABFD-4C26-B51D-8DD4957521B2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C46B7-FC03-4D7F-9E03-8F465F660B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93D3-ABFD-4C26-B51D-8DD4957521B2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C46B7-FC03-4D7F-9E03-8F465F660B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93D3-ABFD-4C26-B51D-8DD4957521B2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C46B7-FC03-4D7F-9E03-8F465F660B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93D3-ABFD-4C26-B51D-8DD4957521B2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73C46B7-FC03-4D7F-9E03-8F465F660BFE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96C93D3-ABFD-4C26-B51D-8DD4957521B2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73C46B7-FC03-4D7F-9E03-8F465F660BFE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llagesofkensingtonmd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cebook.com/KensingtonVillag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llagesofkensingtonmd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cebook.com/KensingtonVillag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97201" y="4316877"/>
            <a:ext cx="5791200" cy="2167596"/>
          </a:xfrm>
        </p:spPr>
        <p:txBody>
          <a:bodyPr>
            <a:noAutofit/>
          </a:bodyPr>
          <a:lstStyle/>
          <a:p>
            <a:pPr algn="ctr" fontAlgn="t"/>
            <a:r>
              <a:rPr lang="en-US" sz="2800" b="1" dirty="0" smtClean="0">
                <a:latin typeface="+mj-lt"/>
                <a:cs typeface="Arial" panose="020B0604020202020204" pitchFamily="34" charset="0"/>
              </a:rPr>
              <a:t>Presented by Suzanne </a:t>
            </a:r>
            <a:r>
              <a:rPr lang="en-US" sz="2800" b="1" dirty="0">
                <a:latin typeface="+mj-lt"/>
                <a:cs typeface="Arial" panose="020B0604020202020204" pitchFamily="34" charset="0"/>
              </a:rPr>
              <a:t>Bowler, Ph.D</a:t>
            </a:r>
            <a:r>
              <a:rPr lang="en-US" sz="2800" b="1" dirty="0" smtClean="0">
                <a:latin typeface="+mj-lt"/>
                <a:cs typeface="Arial" panose="020B0604020202020204" pitchFamily="34" charset="0"/>
              </a:rPr>
              <a:t>.</a:t>
            </a:r>
          </a:p>
          <a:p>
            <a:pPr algn="ctr" fontAlgn="t"/>
            <a:r>
              <a:rPr lang="en-US" sz="2800" b="1" dirty="0" smtClean="0">
                <a:latin typeface="+mj-lt"/>
                <a:cs typeface="Arial" panose="020B0604020202020204" pitchFamily="34" charset="0"/>
              </a:rPr>
              <a:t>With Rachel Gall and Arlene Horelick</a:t>
            </a:r>
          </a:p>
          <a:p>
            <a:pPr algn="ctr" fontAlgn="t"/>
            <a:r>
              <a:rPr lang="en-US" sz="2800" b="1" dirty="0" smtClean="0">
                <a:latin typeface="+mj-lt"/>
                <a:cs typeface="Arial" panose="020B0604020202020204" pitchFamily="34" charset="0"/>
              </a:rPr>
              <a:t>(suzannebowler@verizon.net)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0676"/>
            <a:ext cx="5964439" cy="383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19600"/>
            <a:ext cx="2616201" cy="196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87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704088"/>
            <a:ext cx="83820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Other </a:t>
            </a:r>
            <a:r>
              <a:rPr lang="en-US" sz="4800" dirty="0" smtClean="0">
                <a:solidFill>
                  <a:srgbClr val="FFFF00"/>
                </a:solidFill>
              </a:rPr>
              <a:t>Accomplishments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35480"/>
            <a:ext cx="5029200" cy="4389120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Formed partnerships </a:t>
            </a:r>
          </a:p>
          <a:p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Attended Village Gatherings</a:t>
            </a:r>
          </a:p>
          <a:p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50+ Kensington residents ready to volunteer</a:t>
            </a:r>
          </a:p>
          <a:p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Plan to open next Spring/early Summer</a:t>
            </a:r>
          </a:p>
          <a:p>
            <a:endParaRPr lang="en-US" sz="3600" dirty="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743200"/>
            <a:ext cx="35941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65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Questions &amp; Answers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026" name="Picture 2" descr="C:\Users\Rachel\AppData\Local\Microsoft\Windows\INetCache\IE\AUG6OXN3\question_mark[1]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42862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66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Come and Join Us!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362200"/>
            <a:ext cx="5486400" cy="3962400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We’d love to have you in our Village and share its benefits with you</a:t>
            </a:r>
          </a:p>
          <a:p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Parkwood would be an invaluable addition to our Village</a:t>
            </a:r>
          </a:p>
          <a:p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We’ll keep you updated on our progress</a:t>
            </a:r>
          </a:p>
          <a:p>
            <a:endParaRPr lang="en-US" sz="3600" dirty="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200400"/>
            <a:ext cx="28575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26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To Learn More About Us: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038600"/>
          </a:xfrm>
        </p:spPr>
        <p:txBody>
          <a:bodyPr>
            <a:normAutofit fontScale="25000" lnSpcReduction="20000"/>
          </a:bodyPr>
          <a:lstStyle/>
          <a:p>
            <a:endParaRPr lang="en-US" sz="3600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14400" dirty="0" smtClean="0"/>
              <a:t>See our website and Facebook:</a:t>
            </a:r>
          </a:p>
          <a:p>
            <a:r>
              <a:rPr lang="en-US" sz="11200" b="1" i="1" dirty="0" smtClean="0"/>
              <a:t> </a:t>
            </a:r>
            <a:r>
              <a:rPr lang="en-US" sz="11200" b="1" i="1" u="sng" dirty="0">
                <a:hlinkClick r:id="rId3"/>
              </a:rPr>
              <a:t>www.villagesofkensingtonmd.org</a:t>
            </a:r>
            <a:endParaRPr lang="en-US" sz="11200" dirty="0"/>
          </a:p>
          <a:p>
            <a:r>
              <a:rPr lang="en-US" sz="11200" b="1" i="1" u="sng" dirty="0" smtClean="0">
                <a:hlinkClick r:id="rId4"/>
              </a:rPr>
              <a:t>https</a:t>
            </a:r>
            <a:r>
              <a:rPr lang="en-US" sz="11200" b="1" i="1" u="sng" dirty="0">
                <a:hlinkClick r:id="rId4"/>
              </a:rPr>
              <a:t>://</a:t>
            </a:r>
            <a:r>
              <a:rPr lang="en-US" sz="11200" b="1" i="1" u="sng" dirty="0" smtClean="0">
                <a:hlinkClick r:id="rId4"/>
              </a:rPr>
              <a:t>www.facebook.com/KensingtonVillages</a:t>
            </a:r>
            <a:endParaRPr lang="en-US" sz="11200" b="1" i="1" u="sng" dirty="0" smtClean="0"/>
          </a:p>
          <a:p>
            <a:endParaRPr lang="en-US" b="1" i="1" u="sng" dirty="0"/>
          </a:p>
          <a:p>
            <a:pPr marL="0" indent="0">
              <a:buNone/>
            </a:pPr>
            <a:endParaRPr lang="en-US" sz="11100" dirty="0" smtClean="0"/>
          </a:p>
          <a:p>
            <a:pPr marL="0" indent="0">
              <a:buNone/>
            </a:pPr>
            <a:r>
              <a:rPr lang="en-US" sz="11100" dirty="0" smtClean="0"/>
              <a:t>To contact any of our officers or Board members:</a:t>
            </a:r>
          </a:p>
          <a:p>
            <a:pPr marL="0" indent="0">
              <a:buNone/>
            </a:pPr>
            <a:endParaRPr lang="en-US" sz="11100" dirty="0"/>
          </a:p>
          <a:p>
            <a:pPr marL="0" indent="0">
              <a:buNone/>
            </a:pPr>
            <a:r>
              <a:rPr lang="en-US" sz="11100" dirty="0" smtClean="0"/>
              <a:t>Go to our website and click on the “</a:t>
            </a:r>
            <a:r>
              <a:rPr lang="en-US" sz="11100" b="1" dirty="0" smtClean="0"/>
              <a:t>CONTACT US” </a:t>
            </a:r>
            <a:r>
              <a:rPr lang="en-US" sz="11100" dirty="0" smtClean="0"/>
              <a:t>tab.</a:t>
            </a:r>
            <a:endParaRPr lang="en-US" sz="11100" dirty="0"/>
          </a:p>
          <a:p>
            <a:pPr marL="0" indent="0">
              <a:buNone/>
            </a:pPr>
            <a:r>
              <a:rPr lang="en-US" sz="11100" b="1" i="1" dirty="0">
                <a:solidFill>
                  <a:srgbClr val="C00000"/>
                </a:solidFill>
              </a:rPr>
              <a:t> </a:t>
            </a:r>
            <a:endParaRPr lang="en-US" sz="111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i="1" dirty="0"/>
              <a:t>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51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To Learn More About Us: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038600"/>
          </a:xfrm>
        </p:spPr>
        <p:txBody>
          <a:bodyPr>
            <a:normAutofit fontScale="25000" lnSpcReduction="20000"/>
          </a:bodyPr>
          <a:lstStyle/>
          <a:p>
            <a:endParaRPr lang="en-US" sz="3600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14400" dirty="0" smtClean="0"/>
              <a:t>See our website and Facebook:</a:t>
            </a:r>
          </a:p>
          <a:p>
            <a:r>
              <a:rPr lang="en-US" sz="11200" b="1" i="1" dirty="0" smtClean="0"/>
              <a:t> </a:t>
            </a:r>
            <a:r>
              <a:rPr lang="en-US" sz="11200" b="1" i="1" u="sng" dirty="0">
                <a:hlinkClick r:id="rId3"/>
              </a:rPr>
              <a:t>www.villagesofkensingtonmd.org</a:t>
            </a:r>
            <a:endParaRPr lang="en-US" sz="11200" dirty="0"/>
          </a:p>
          <a:p>
            <a:r>
              <a:rPr lang="en-US" sz="11200" b="1" i="1" u="sng" dirty="0" smtClean="0">
                <a:hlinkClick r:id="rId4"/>
              </a:rPr>
              <a:t>https</a:t>
            </a:r>
            <a:r>
              <a:rPr lang="en-US" sz="11200" b="1" i="1" u="sng" dirty="0">
                <a:hlinkClick r:id="rId4"/>
              </a:rPr>
              <a:t>://</a:t>
            </a:r>
            <a:r>
              <a:rPr lang="en-US" sz="11200" b="1" i="1" u="sng" dirty="0" smtClean="0">
                <a:hlinkClick r:id="rId4"/>
              </a:rPr>
              <a:t>www.facebook.com/KensingtonVillages</a:t>
            </a:r>
            <a:endParaRPr lang="en-US" sz="11200" b="1" i="1" u="sng" dirty="0" smtClean="0"/>
          </a:p>
          <a:p>
            <a:endParaRPr lang="en-US" b="1" i="1" u="sng" dirty="0"/>
          </a:p>
          <a:p>
            <a:pPr marL="0" indent="0">
              <a:buNone/>
            </a:pPr>
            <a:endParaRPr lang="en-US" sz="11100" dirty="0" smtClean="0"/>
          </a:p>
          <a:p>
            <a:pPr marL="0" indent="0">
              <a:buNone/>
            </a:pPr>
            <a:r>
              <a:rPr lang="en-US" sz="11100" dirty="0" smtClean="0"/>
              <a:t>To contact any of our officers or Board members:</a:t>
            </a:r>
          </a:p>
          <a:p>
            <a:pPr marL="0" indent="0">
              <a:buNone/>
            </a:pPr>
            <a:endParaRPr lang="en-US" sz="11100" dirty="0"/>
          </a:p>
          <a:p>
            <a:pPr marL="0" indent="0">
              <a:buNone/>
            </a:pPr>
            <a:r>
              <a:rPr lang="en-US" sz="11100" dirty="0" smtClean="0"/>
              <a:t>Go to our website and click on the “</a:t>
            </a:r>
            <a:r>
              <a:rPr lang="en-US" sz="11100" b="1" dirty="0" smtClean="0"/>
              <a:t>CONTACT US” </a:t>
            </a:r>
            <a:r>
              <a:rPr lang="en-US" sz="11100" dirty="0" smtClean="0"/>
              <a:t>tab.</a:t>
            </a:r>
            <a:endParaRPr lang="en-US" sz="11100" dirty="0"/>
          </a:p>
          <a:p>
            <a:pPr marL="0" indent="0">
              <a:buNone/>
            </a:pPr>
            <a:r>
              <a:rPr lang="en-US" sz="11100" b="1" i="1" dirty="0">
                <a:solidFill>
                  <a:srgbClr val="C00000"/>
                </a:solidFill>
              </a:rPr>
              <a:t> </a:t>
            </a:r>
            <a:endParaRPr lang="en-US" sz="111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i="1" dirty="0"/>
              <a:t>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96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What is a Village?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2"/>
                </a:solidFill>
              </a:rPr>
              <a:t>Community grass-roots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2"/>
                </a:solidFill>
              </a:rPr>
              <a:t>Non-profit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2"/>
                </a:solidFill>
              </a:rPr>
              <a:t>Volunteer driven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2"/>
                </a:solidFill>
              </a:rPr>
              <a:t>Neighbors helping neighbors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2"/>
                </a:solidFill>
              </a:rPr>
              <a:t>Unique to each community’s needs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2"/>
                </a:solidFill>
              </a:rPr>
              <a:t>Range from 1 street to a whole county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9" y="1219200"/>
            <a:ext cx="3353637" cy="251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06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Villages become a Movement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>
                <a:solidFill>
                  <a:schemeClr val="tx2"/>
                </a:solidFill>
              </a:rPr>
              <a:t>Started in 2002 in Beacon Hill, Boston</a:t>
            </a:r>
          </a:p>
          <a:p>
            <a:pPr lvl="0"/>
            <a:endParaRPr lang="en-US" dirty="0" smtClean="0">
              <a:solidFill>
                <a:schemeClr val="tx2"/>
              </a:solidFill>
            </a:endParaRPr>
          </a:p>
          <a:p>
            <a:pPr lvl="0"/>
            <a:r>
              <a:rPr lang="en-US" dirty="0" smtClean="0">
                <a:solidFill>
                  <a:schemeClr val="tx2"/>
                </a:solidFill>
              </a:rPr>
              <a:t>Now: 150 nationwide, Netherlands</a:t>
            </a:r>
            <a:r>
              <a:rPr lang="en-US" dirty="0">
                <a:solidFill>
                  <a:schemeClr val="tx2"/>
                </a:solidFill>
              </a:rPr>
              <a:t>, UK, and Australia.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 </a:t>
            </a:r>
          </a:p>
          <a:p>
            <a:pPr lvl="0"/>
            <a:r>
              <a:rPr lang="en-US" dirty="0" smtClean="0">
                <a:solidFill>
                  <a:schemeClr val="tx2"/>
                </a:solidFill>
              </a:rPr>
              <a:t>Washington Area most prominent in country</a:t>
            </a:r>
            <a:endParaRPr lang="en-US" dirty="0">
              <a:solidFill>
                <a:schemeClr val="tx2"/>
              </a:solidFill>
            </a:endParaRPr>
          </a:p>
          <a:p>
            <a:pPr lvl="0"/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MC </a:t>
            </a:r>
            <a:r>
              <a:rPr lang="en-US" dirty="0" smtClean="0">
                <a:solidFill>
                  <a:schemeClr val="tx2"/>
                </a:solidFill>
              </a:rPr>
              <a:t>has 23 Villages: only county w/Village Coordinator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Substantial support locally and nationally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4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Why are Villages so Popular?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309372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/>
                </a:solidFill>
                <a:cs typeface="Arial" panose="020B0604020202020204" pitchFamily="34" charset="0"/>
              </a:rPr>
              <a:t>Enable seniors to “age in place”</a:t>
            </a:r>
          </a:p>
          <a:p>
            <a:r>
              <a:rPr lang="en-US" sz="3600" dirty="0" smtClean="0">
                <a:solidFill>
                  <a:schemeClr val="tx2"/>
                </a:solidFill>
                <a:cs typeface="Arial" panose="020B0604020202020204" pitchFamily="34" charset="0"/>
              </a:rPr>
              <a:t>Get essential services and referrals</a:t>
            </a:r>
          </a:p>
          <a:p>
            <a:r>
              <a:rPr lang="en-US" sz="3600" dirty="0" smtClean="0">
                <a:solidFill>
                  <a:schemeClr val="tx2"/>
                </a:solidFill>
                <a:cs typeface="Arial" panose="020B0604020202020204" pitchFamily="34" charset="0"/>
              </a:rPr>
              <a:t>Make new friends-no longer alone</a:t>
            </a:r>
          </a:p>
          <a:p>
            <a:r>
              <a:rPr lang="en-US" sz="3600" dirty="0" smtClean="0">
                <a:solidFill>
                  <a:schemeClr val="tx2"/>
                </a:solidFill>
                <a:cs typeface="Arial" panose="020B0604020202020204" pitchFamily="34" charset="0"/>
              </a:rPr>
              <a:t>UC Berkeley study: substantial benefits</a:t>
            </a:r>
          </a:p>
          <a:p>
            <a:endParaRPr lang="en-US" sz="3600" dirty="0" smtClean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648200"/>
            <a:ext cx="25908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123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Our Mission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</a:rPr>
              <a:t>Build and sustain a supportive, diverse, and intergenerational network of neighbors helping neighbors to be engaged in their community throughout their lives. 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2"/>
                </a:solidFill>
              </a:rPr>
              <a:t>Our goal is to serve people </a:t>
            </a:r>
            <a:r>
              <a:rPr lang="en-US" sz="3200" b="1" dirty="0" smtClean="0">
                <a:solidFill>
                  <a:schemeClr val="tx2"/>
                </a:solidFill>
              </a:rPr>
              <a:t>of all ages </a:t>
            </a:r>
            <a:r>
              <a:rPr lang="en-US" sz="3200" dirty="0" smtClean="0">
                <a:solidFill>
                  <a:schemeClr val="tx2"/>
                </a:solidFill>
              </a:rPr>
              <a:t>in all Kensington communities.</a:t>
            </a:r>
          </a:p>
          <a:p>
            <a:pPr marL="0" indent="0">
              <a:buNone/>
            </a:pPr>
            <a:endParaRPr lang="en-US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410200"/>
            <a:ext cx="32861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28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err="1" smtClean="0">
                <a:solidFill>
                  <a:srgbClr val="FFFF00"/>
                </a:solidFill>
              </a:rPr>
              <a:t>VoK</a:t>
            </a:r>
            <a:r>
              <a:rPr lang="en-US" sz="4000" dirty="0" smtClean="0">
                <a:solidFill>
                  <a:srgbClr val="FFFF00"/>
                </a:solidFill>
              </a:rPr>
              <a:t> Services based on Preliminary Survey Results include: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5867400" cy="4617720"/>
          </a:xfrm>
        </p:spPr>
        <p:txBody>
          <a:bodyPr>
            <a:normAutofit fontScale="92500"/>
          </a:bodyPr>
          <a:lstStyle/>
          <a:p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Transportation</a:t>
            </a:r>
          </a:p>
          <a:p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Computer/electronic assistance</a:t>
            </a:r>
          </a:p>
          <a:p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Home maintenance/handyman services</a:t>
            </a:r>
          </a:p>
          <a:p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Baby-sitting or after school care</a:t>
            </a:r>
          </a:p>
          <a:p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Yard maintenance/snow shoveling</a:t>
            </a:r>
            <a:endParaRPr lang="en-US" sz="3600" dirty="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6146" name="Picture 2" descr="C:\Users\Rachel\AppData\Local\Microsoft\Windows\INetCache\IE\J5DSX4XI\family_car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967" y="1219200"/>
            <a:ext cx="2700922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Rachel\AppData\Local\Microsoft\Windows\INetCache\IE\J5DSX4XI\cyberscooty-snow_shovel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343400"/>
            <a:ext cx="1676400" cy="197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Rachel\AppData\Local\Microsoft\Windows\INetCache\IE\J5DSX4XI\Schnee-lineart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562600"/>
            <a:ext cx="3871243" cy="370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71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Social/Educational Activities based on Preliminary Survey Results Include: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dirty="0" smtClean="0">
                <a:solidFill>
                  <a:schemeClr val="tx2"/>
                </a:solidFill>
              </a:rPr>
              <a:t>Exercise, e.g., group walks</a:t>
            </a:r>
          </a:p>
          <a:p>
            <a:pPr lvl="0"/>
            <a:r>
              <a:rPr lang="en-US" sz="3600" dirty="0" smtClean="0">
                <a:solidFill>
                  <a:schemeClr val="tx2"/>
                </a:solidFill>
              </a:rPr>
              <a:t>Lectures/classes</a:t>
            </a:r>
          </a:p>
          <a:p>
            <a:pPr lvl="0"/>
            <a:r>
              <a:rPr lang="en-US" sz="3600" dirty="0" smtClean="0">
                <a:solidFill>
                  <a:schemeClr val="tx2"/>
                </a:solidFill>
              </a:rPr>
              <a:t>Book clubs/discussion groups</a:t>
            </a:r>
          </a:p>
          <a:p>
            <a:pPr lvl="0"/>
            <a:r>
              <a:rPr lang="en-US" sz="3600" dirty="0" smtClean="0">
                <a:solidFill>
                  <a:schemeClr val="tx2"/>
                </a:solidFill>
              </a:rPr>
              <a:t>Social gatherings (e.g., coffees, lunches,  potluck dinners)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724400"/>
            <a:ext cx="3284473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52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>
                <a:solidFill>
                  <a:srgbClr val="FFFF00"/>
                </a:solidFill>
              </a:rPr>
              <a:t>Progress toward Opening</a:t>
            </a:r>
            <a:br>
              <a:rPr lang="en-US" sz="4400" dirty="0" smtClean="0">
                <a:solidFill>
                  <a:srgbClr val="FFFF00"/>
                </a:solidFill>
              </a:rPr>
            </a:br>
            <a:r>
              <a:rPr lang="en-US" sz="4400" dirty="0" smtClean="0">
                <a:solidFill>
                  <a:srgbClr val="FFFF00"/>
                </a:solidFill>
              </a:rPr>
              <a:t> for Business</a:t>
            </a:r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Formed a Steering Committee 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Established Board of Directors with Officers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Finalized </a:t>
            </a:r>
            <a:r>
              <a:rPr lang="en-US" sz="3600" dirty="0" err="1" smtClean="0">
                <a:solidFill>
                  <a:schemeClr val="tx2"/>
                </a:solidFill>
              </a:rPr>
              <a:t>ByLaws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dirty="0" smtClean="0">
                <a:solidFill>
                  <a:schemeClr val="tx2"/>
                </a:solidFill>
              </a:rPr>
              <a:t>Gained 501c3 (non-profit) status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Exhibited at Day of the Book;  Kensington Labor Day Festival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96073"/>
            <a:ext cx="2237433" cy="16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5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Custom 1">
      <a:dk1>
        <a:srgbClr val="04617B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FFFF0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C00000"/>
      </a:hlink>
      <a:folHlink>
        <a:srgbClr val="85DFD0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320</TotalTime>
  <Words>1117</Words>
  <Application>Microsoft Office PowerPoint</Application>
  <PresentationFormat>On-screen Show (4:3)</PresentationFormat>
  <Paragraphs>125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</vt:lpstr>
      <vt:lpstr>Wingdings 2</vt:lpstr>
      <vt:lpstr>Flow</vt:lpstr>
      <vt:lpstr>PowerPoint Presentation</vt:lpstr>
      <vt:lpstr>To Learn More About Us:</vt:lpstr>
      <vt:lpstr>What is a Village?</vt:lpstr>
      <vt:lpstr>Villages become a Movement</vt:lpstr>
      <vt:lpstr>Why are Villages so Popular?</vt:lpstr>
      <vt:lpstr>Our Mission</vt:lpstr>
      <vt:lpstr>VoK Services based on Preliminary Survey Results include:</vt:lpstr>
      <vt:lpstr>Social/Educational Activities based on Preliminary Survey Results Include:</vt:lpstr>
      <vt:lpstr>Progress toward Opening  for Business</vt:lpstr>
      <vt:lpstr>Other Accomplishments</vt:lpstr>
      <vt:lpstr>Questions &amp; Answers</vt:lpstr>
      <vt:lpstr>Come and Join Us!</vt:lpstr>
      <vt:lpstr>To Learn More About Us: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Villages of Kensington</dc:title>
  <dc:creator>Timothy</dc:creator>
  <cp:lastModifiedBy>Suzanne Bowler</cp:lastModifiedBy>
  <cp:revision>43</cp:revision>
  <cp:lastPrinted>2015-09-28T17:37:31Z</cp:lastPrinted>
  <dcterms:created xsi:type="dcterms:W3CDTF">2015-09-21T17:41:50Z</dcterms:created>
  <dcterms:modified xsi:type="dcterms:W3CDTF">2015-09-29T20:30:16Z</dcterms:modified>
</cp:coreProperties>
</file>